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8" r:id="rId1"/>
    <p:sldMasterId id="2147483900" r:id="rId2"/>
  </p:sldMasterIdLst>
  <p:notesMasterIdLst>
    <p:notesMasterId r:id="rId47"/>
  </p:notesMasterIdLst>
  <p:sldIdLst>
    <p:sldId id="302" r:id="rId3"/>
    <p:sldId id="303" r:id="rId4"/>
    <p:sldId id="256" r:id="rId5"/>
    <p:sldId id="291" r:id="rId6"/>
    <p:sldId id="280" r:id="rId7"/>
    <p:sldId id="273" r:id="rId8"/>
    <p:sldId id="270" r:id="rId9"/>
    <p:sldId id="271" r:id="rId10"/>
    <p:sldId id="282" r:id="rId11"/>
    <p:sldId id="269" r:id="rId12"/>
    <p:sldId id="285" r:id="rId13"/>
    <p:sldId id="286" r:id="rId14"/>
    <p:sldId id="287" r:id="rId15"/>
    <p:sldId id="328" r:id="rId16"/>
    <p:sldId id="274" r:id="rId17"/>
    <p:sldId id="275" r:id="rId18"/>
    <p:sldId id="276" r:id="rId19"/>
    <p:sldId id="298" r:id="rId20"/>
    <p:sldId id="295" r:id="rId21"/>
    <p:sldId id="260" r:id="rId22"/>
    <p:sldId id="261" r:id="rId23"/>
    <p:sldId id="264" r:id="rId24"/>
    <p:sldId id="259" r:id="rId25"/>
    <p:sldId id="283" r:id="rId26"/>
    <p:sldId id="267" r:id="rId27"/>
    <p:sldId id="327" r:id="rId28"/>
    <p:sldId id="306" r:id="rId29"/>
    <p:sldId id="305" r:id="rId30"/>
    <p:sldId id="307" r:id="rId31"/>
    <p:sldId id="312" r:id="rId32"/>
    <p:sldId id="313" r:id="rId33"/>
    <p:sldId id="314" r:id="rId34"/>
    <p:sldId id="310" r:id="rId35"/>
    <p:sldId id="320" r:id="rId36"/>
    <p:sldId id="317" r:id="rId37"/>
    <p:sldId id="323" r:id="rId38"/>
    <p:sldId id="324" r:id="rId39"/>
    <p:sldId id="325" r:id="rId40"/>
    <p:sldId id="316" r:id="rId41"/>
    <p:sldId id="315" r:id="rId42"/>
    <p:sldId id="309" r:id="rId43"/>
    <p:sldId id="300" r:id="rId44"/>
    <p:sldId id="304" r:id="rId45"/>
    <p:sldId id="308" r:id="rId4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21439" autoAdjust="0"/>
    <p:restoredTop sz="86380" autoAdjust="0"/>
  </p:normalViewPr>
  <p:slideViewPr>
    <p:cSldViewPr>
      <p:cViewPr varScale="1">
        <p:scale>
          <a:sx n="59" d="100"/>
          <a:sy n="59" d="100"/>
        </p:scale>
        <p:origin x="-1368" y="-1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30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4D43A2-3615-4B70-8588-AFA472259ABD}" type="datetimeFigureOut">
              <a:rPr lang="uk-UA" smtClean="0"/>
              <a:pPr/>
              <a:t>10.03.2017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342901-5CBF-4248-9002-01256D582C8A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342901-5CBF-4248-9002-01256D582C8A}" type="slidenum">
              <a:rPr lang="uk-UA" smtClean="0"/>
              <a:pPr/>
              <a:t>19</a:t>
            </a:fld>
            <a:endParaRPr lang="uk-U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10.03.2017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10.03.2017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10.03.2017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10.03.2017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0170115_124401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428868"/>
            <a:ext cx="3428992" cy="44291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1643050"/>
            <a:ext cx="7772400" cy="1571636"/>
          </a:xfrm>
        </p:spPr>
        <p:txBody>
          <a:bodyPr>
            <a:normAutofit fontScale="90000"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uk-UA" dirty="0" smtClean="0">
                <a:ln/>
                <a:solidFill>
                  <a:schemeClr val="accent3"/>
                </a:solidFill>
                <a:effectLst/>
              </a:rPr>
              <a:t/>
            </a:r>
            <a:br>
              <a:rPr lang="uk-UA" dirty="0" smtClean="0">
                <a:ln/>
                <a:solidFill>
                  <a:schemeClr val="accent3"/>
                </a:solidFill>
                <a:effectLst/>
              </a:rPr>
            </a:br>
            <a:r>
              <a:rPr lang="uk-UA" dirty="0" smtClean="0">
                <a:ln/>
                <a:solidFill>
                  <a:schemeClr val="accent3"/>
                </a:solidFill>
                <a:effectLst/>
              </a:rPr>
              <a:t/>
            </a:r>
            <a:br>
              <a:rPr lang="uk-UA" dirty="0" smtClean="0">
                <a:ln/>
                <a:solidFill>
                  <a:schemeClr val="accent3"/>
                </a:solidFill>
                <a:effectLst/>
              </a:rPr>
            </a:br>
            <a:r>
              <a:rPr lang="uk-UA" dirty="0" smtClean="0">
                <a:ln/>
                <a:solidFill>
                  <a:schemeClr val="accent3"/>
                </a:solidFill>
                <a:effectLst/>
              </a:rPr>
              <a:t/>
            </a:r>
            <a:br>
              <a:rPr lang="uk-UA" dirty="0" smtClean="0">
                <a:ln/>
                <a:solidFill>
                  <a:schemeClr val="accent3"/>
                </a:solidFill>
                <a:effectLst/>
              </a:rPr>
            </a:br>
            <a:r>
              <a:rPr lang="uk-UA" dirty="0" smtClean="0">
                <a:ln/>
                <a:solidFill>
                  <a:schemeClr val="accent3"/>
                </a:solidFill>
                <a:effectLst/>
              </a:rPr>
              <a:t/>
            </a:r>
            <a:br>
              <a:rPr lang="uk-UA" dirty="0" smtClean="0">
                <a:ln/>
                <a:solidFill>
                  <a:schemeClr val="accent3"/>
                </a:solidFill>
                <a:effectLst/>
              </a:rPr>
            </a:br>
            <a:r>
              <a:rPr lang="uk-UA" dirty="0" smtClean="0">
                <a:ln/>
                <a:solidFill>
                  <a:schemeClr val="accent3"/>
                </a:solidFill>
                <a:effectLst/>
              </a:rPr>
              <a:t>    Формування мотивації учнів до навчання на   уроках української мови та літератури</a:t>
            </a:r>
            <a:endParaRPr lang="ru-RU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71802" y="4643446"/>
            <a:ext cx="6400800" cy="1752600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uk-UA" dirty="0" smtClean="0"/>
              <a:t>Підготувала</a:t>
            </a:r>
          </a:p>
          <a:p>
            <a:pPr algn="ctr"/>
            <a:r>
              <a:rPr lang="uk-UA" dirty="0" smtClean="0"/>
              <a:t>вчитель української мови </a:t>
            </a:r>
          </a:p>
          <a:p>
            <a:pPr algn="ctr"/>
            <a:r>
              <a:rPr lang="uk-UA" dirty="0" smtClean="0"/>
              <a:t>та літератури</a:t>
            </a:r>
          </a:p>
          <a:p>
            <a:pPr algn="ctr"/>
            <a:r>
              <a:rPr lang="uk-UA" dirty="0" smtClean="0"/>
              <a:t>Ковальчук Валентина Олександрівна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User\Saved Games\Desktop\5.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51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Saved Games\Desktop\4.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51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Saved Games\Desktop\6.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51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Saved Games\Desktop\9.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51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User\Saved Games\Desktop\-5-63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51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User\Saved Games\Desktop\-10-63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51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User\Saved Games\Desktop\-11-63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3445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214282" y="357166"/>
          <a:ext cx="8643998" cy="6340627"/>
        </p:xfrm>
        <a:graphic>
          <a:graphicData uri="http://schemas.openxmlformats.org/drawingml/2006/table">
            <a:tbl>
              <a:tblPr/>
              <a:tblGrid>
                <a:gridCol w="608095"/>
                <a:gridCol w="2539814"/>
                <a:gridCol w="5496089"/>
              </a:tblGrid>
              <a:tr h="8572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№</a:t>
                      </a:r>
                      <a:endParaRPr lang="uk-UA" sz="16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з/п</a:t>
                      </a:r>
                      <a:endParaRPr lang="uk-UA" sz="16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609" marR="626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600" dirty="0" smtClean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smtClean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Методи</a:t>
                      </a:r>
                      <a:endParaRPr lang="uk-UA" sz="16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609" marR="626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600" dirty="0">
                        <a:solidFill>
                          <a:schemeClr val="tx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indent="2286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Прийоми</a:t>
                      </a:r>
                      <a:endParaRPr lang="uk-UA" sz="16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609" marR="626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11551">
                <a:tc>
                  <a:txBody>
                    <a:bodyPr/>
                    <a:lstStyle/>
                    <a:p>
                      <a:pPr indent="2286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1.</a:t>
                      </a:r>
                      <a:endParaRPr lang="uk-UA" sz="16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609" marR="626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Метод емоційного стимулювання у поєднанні зі словесним </a:t>
                      </a:r>
                      <a:r>
                        <a:rPr lang="uk-UA" sz="1600" b="1" dirty="0" smtClean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методом </a:t>
                      </a:r>
                      <a:endParaRPr lang="uk-UA" sz="16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609" marR="626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079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2875" algn="l"/>
                        </a:tabLst>
                      </a:pPr>
                      <a:r>
                        <a:rPr lang="uk-UA" sz="1600" b="1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Прийоми зацікавлення, здивування:</a:t>
                      </a:r>
                      <a:endParaRPr lang="uk-UA" sz="1600" b="1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indent="107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chemeClr val="tx1"/>
                          </a:solidFill>
                          <a:latin typeface="Symbol"/>
                          <a:ea typeface="Symbol"/>
                          <a:cs typeface="Symbol"/>
                        </a:rPr>
                        <a:t>·</a:t>
                      </a:r>
                      <a:r>
                        <a:rPr lang="uk-UA" sz="1600" b="1" dirty="0">
                          <a:solidFill>
                            <a:schemeClr val="tx1"/>
                          </a:solidFill>
                          <a:latin typeface="Times New Roman"/>
                          <a:ea typeface="Symbol"/>
                          <a:cs typeface="Times New Roman"/>
                        </a:rPr>
                        <a:t>    </a:t>
                      </a:r>
                      <a:r>
                        <a:rPr lang="uk-UA" sz="16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наведення цікавих прикладів,  парадоксальних фактів;</a:t>
                      </a:r>
                      <a:endParaRPr lang="uk-UA" sz="1600" b="1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indent="107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chemeClr val="tx1"/>
                          </a:solidFill>
                          <a:latin typeface="Symbol"/>
                          <a:ea typeface="Symbol"/>
                          <a:cs typeface="Symbol"/>
                        </a:rPr>
                        <a:t>·</a:t>
                      </a:r>
                      <a:r>
                        <a:rPr lang="uk-UA" sz="1600" b="1" dirty="0">
                          <a:solidFill>
                            <a:schemeClr val="tx1"/>
                          </a:solidFill>
                          <a:latin typeface="Times New Roman"/>
                          <a:ea typeface="Symbol"/>
                          <a:cs typeface="Times New Roman"/>
                        </a:rPr>
                        <a:t>    </a:t>
                      </a:r>
                      <a:r>
                        <a:rPr lang="uk-UA" sz="16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аналіз уривків із художньої літератури про життя й діяльність видатних науковців і громадських діячів; </a:t>
                      </a:r>
                      <a:endParaRPr lang="uk-UA" sz="1600" b="1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indent="107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chemeClr val="tx1"/>
                          </a:solidFill>
                          <a:latin typeface="Symbol"/>
                          <a:ea typeface="Times New Roman"/>
                          <a:cs typeface="Arial"/>
                        </a:rPr>
                        <a:t>·</a:t>
                      </a:r>
                      <a:r>
                        <a:rPr lang="uk-UA" sz="16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   цікаві аналогії;</a:t>
                      </a:r>
                      <a:endParaRPr lang="uk-UA" sz="1600" b="1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indent="107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chemeClr val="tx1"/>
                          </a:solidFill>
                          <a:latin typeface="Symbol"/>
                          <a:ea typeface="Times New Roman"/>
                          <a:cs typeface="Arial"/>
                        </a:rPr>
                        <a:t>·</a:t>
                      </a:r>
                      <a:r>
                        <a:rPr lang="uk-UA" sz="16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   порівняння наукових і народних тлумачень окремих мовних явищ;</a:t>
                      </a:r>
                      <a:endParaRPr lang="uk-UA" sz="1600" b="1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indent="107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chemeClr val="tx1"/>
                          </a:solidFill>
                          <a:latin typeface="Symbol"/>
                          <a:ea typeface="Times New Roman"/>
                          <a:cs typeface="Arial"/>
                        </a:rPr>
                        <a:t>·</a:t>
                      </a:r>
                      <a:r>
                        <a:rPr lang="uk-UA" sz="16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   створення ситуації новизни, інформування про сучасні наукові дослідження</a:t>
                      </a:r>
                      <a:endParaRPr lang="uk-UA" sz="1600" b="1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609" marR="626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79211">
                <a:tc>
                  <a:txBody>
                    <a:bodyPr/>
                    <a:lstStyle/>
                    <a:p>
                      <a:pPr indent="2286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2.</a:t>
                      </a:r>
                      <a:endParaRPr lang="uk-UA" sz="16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609" marR="626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Проблемно-пошукові</a:t>
                      </a:r>
                      <a:endParaRPr lang="uk-UA" sz="16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609" marR="626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07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chemeClr val="tx1"/>
                          </a:solidFill>
                          <a:latin typeface="Symbol"/>
                          <a:ea typeface="Symbol"/>
                          <a:cs typeface="Symbol"/>
                        </a:rPr>
                        <a:t>·</a:t>
                      </a:r>
                      <a:r>
                        <a:rPr lang="uk-UA" sz="1600" b="1" dirty="0">
                          <a:solidFill>
                            <a:schemeClr val="tx1"/>
                          </a:solidFill>
                          <a:latin typeface="Times New Roman"/>
                          <a:ea typeface="Symbol"/>
                          <a:cs typeface="Times New Roman"/>
                        </a:rPr>
                        <a:t> </a:t>
                      </a:r>
                      <a:r>
                        <a:rPr lang="uk-UA" sz="1600" b="1" dirty="0" smtClean="0">
                          <a:solidFill>
                            <a:schemeClr val="tx1"/>
                          </a:solidFill>
                          <a:latin typeface="Times New Roman"/>
                          <a:ea typeface="Symbol"/>
                          <a:cs typeface="Times New Roman"/>
                        </a:rPr>
                        <a:t>   </a:t>
                      </a:r>
                      <a:r>
                        <a:rPr lang="uk-UA" sz="16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створення проблемної ситуації (порівняння навчальних об’єктів, виділення суттєвих ознак, групування, класифікація, узагальнення, визначення протиріч тощо);</a:t>
                      </a:r>
                      <a:endParaRPr lang="uk-UA" sz="1600" b="1" dirty="0" smtClean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indent="107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 smtClean="0">
                          <a:solidFill>
                            <a:schemeClr val="tx1"/>
                          </a:solidFill>
                          <a:latin typeface="Symbol"/>
                          <a:ea typeface="Symbol"/>
                          <a:cs typeface="Symbol"/>
                        </a:rPr>
                        <a:t>·</a:t>
                      </a:r>
                      <a:r>
                        <a:rPr lang="uk-UA" sz="1600" b="1" dirty="0" smtClean="0">
                          <a:solidFill>
                            <a:schemeClr val="tx1"/>
                          </a:solidFill>
                          <a:latin typeface="Times New Roman"/>
                          <a:ea typeface="Symbol"/>
                          <a:cs typeface="Times New Roman"/>
                        </a:rPr>
                        <a:t>    </a:t>
                      </a:r>
                      <a:r>
                        <a:rPr lang="uk-UA" sz="16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«мозкова атака»;</a:t>
                      </a:r>
                      <a:endParaRPr lang="uk-UA" sz="1600" b="1" dirty="0" smtClean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indent="107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 smtClean="0">
                          <a:solidFill>
                            <a:schemeClr val="tx1"/>
                          </a:solidFill>
                          <a:latin typeface="Symbol"/>
                          <a:ea typeface="Symbol"/>
                          <a:cs typeface="Symbol"/>
                        </a:rPr>
                        <a:t>·</a:t>
                      </a:r>
                      <a:r>
                        <a:rPr lang="uk-UA" sz="1600" b="1" dirty="0" smtClean="0">
                          <a:solidFill>
                            <a:schemeClr val="tx1"/>
                          </a:solidFill>
                          <a:latin typeface="Times New Roman"/>
                          <a:ea typeface="Symbol"/>
                          <a:cs typeface="Times New Roman"/>
                        </a:rPr>
                        <a:t>    </a:t>
                      </a:r>
                      <a:r>
                        <a:rPr lang="uk-UA" sz="16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дослідницькі, прикладні, творчі, інформаційні проекти</a:t>
                      </a:r>
                      <a:endParaRPr lang="uk-UA" sz="1600" b="1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609" marR="626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7105" name="Rectangle 1"/>
          <p:cNvSpPr>
            <a:spLocks noChangeArrowheads="1"/>
          </p:cNvSpPr>
          <p:nvPr/>
        </p:nvSpPr>
        <p:spPr bwMode="auto">
          <a:xfrm>
            <a:off x="1" y="1"/>
            <a:ext cx="928690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42875" algn="l"/>
              </a:tabLst>
            </a:pPr>
            <a:r>
              <a:rPr lang="uk-UA" sz="2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П’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ять основних методів стимулювання та мотивації навчальної діяльності</a:t>
            </a:r>
            <a:endParaRPr kumimoji="0" lang="uk-UA" sz="24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42875" algn="l"/>
              </a:tabLst>
            </a:pPr>
            <a:endParaRPr kumimoji="0" lang="uk-UA" sz="24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0" y="1679641"/>
          <a:ext cx="9144000" cy="5178359"/>
        </p:xfrm>
        <a:graphic>
          <a:graphicData uri="http://schemas.openxmlformats.org/drawingml/2006/table">
            <a:tbl>
              <a:tblPr/>
              <a:tblGrid>
                <a:gridCol w="714348"/>
                <a:gridCol w="3714776"/>
                <a:gridCol w="4714876"/>
              </a:tblGrid>
              <a:tr h="2339147">
                <a:tc>
                  <a:txBody>
                    <a:bodyPr/>
                    <a:lstStyle/>
                    <a:p>
                      <a:pPr indent="2286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800" dirty="0">
                        <a:solidFill>
                          <a:schemeClr val="tx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indent="2286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3.</a:t>
                      </a:r>
                      <a:endParaRPr lang="uk-UA" sz="18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09" marR="670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800" dirty="0">
                        <a:solidFill>
                          <a:schemeClr val="tx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indent="2286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Методи, які стимулюють пізнавальні запитання учнів</a:t>
                      </a:r>
                      <a:endParaRPr lang="uk-UA" sz="18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09" marR="670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07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solidFill>
                            <a:schemeClr val="tx1"/>
                          </a:solidFill>
                          <a:latin typeface="Symbol"/>
                          <a:ea typeface="Symbol"/>
                          <a:cs typeface="Symbol"/>
                        </a:rPr>
                        <a:t>·</a:t>
                      </a:r>
                      <a:r>
                        <a:rPr lang="uk-UA" sz="1800" b="1" dirty="0">
                          <a:solidFill>
                            <a:schemeClr val="tx1"/>
                          </a:solidFill>
                          <a:latin typeface="Times New Roman"/>
                          <a:ea typeface="Symbol"/>
                          <a:cs typeface="Times New Roman"/>
                        </a:rPr>
                        <a:t>    </a:t>
                      </a:r>
                      <a:r>
                        <a:rPr lang="uk-UA" sz="1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незакінчені завдання, тексти, які спонукають учнів ставити запитання або шукати правильних шляхів виконання; розподільчі диктанти,вправи з ключами.</a:t>
                      </a:r>
                      <a:endParaRPr lang="uk-UA" sz="1800" b="1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indent="107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solidFill>
                            <a:schemeClr val="tx1"/>
                          </a:solidFill>
                          <a:latin typeface="Symbol"/>
                          <a:ea typeface="Symbol"/>
                          <a:cs typeface="Symbol"/>
                        </a:rPr>
                        <a:t>·</a:t>
                      </a:r>
                      <a:r>
                        <a:rPr lang="uk-UA" sz="1800" b="1" dirty="0">
                          <a:solidFill>
                            <a:schemeClr val="tx1"/>
                          </a:solidFill>
                          <a:latin typeface="Times New Roman"/>
                          <a:ea typeface="Symbol"/>
                          <a:cs typeface="Times New Roman"/>
                        </a:rPr>
                        <a:t>    </a:t>
                      </a:r>
                      <a:r>
                        <a:rPr lang="uk-UA" sz="1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запитання спрямовані на отримання додаткової інформації</a:t>
                      </a:r>
                      <a:endParaRPr lang="uk-UA" sz="1800" b="1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09" marR="670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40926">
                <a:tc>
                  <a:txBody>
                    <a:bodyPr/>
                    <a:lstStyle/>
                    <a:p>
                      <a:pPr indent="2286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4.</a:t>
                      </a:r>
                      <a:endParaRPr lang="uk-UA" sz="180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09" marR="670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Методи, що стимулюють ініціативу учнів</a:t>
                      </a:r>
                      <a:endParaRPr lang="uk-UA" sz="180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09" marR="670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07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solidFill>
                            <a:schemeClr val="tx1"/>
                          </a:solidFill>
                          <a:latin typeface="Symbol"/>
                          <a:ea typeface="Symbol"/>
                          <a:cs typeface="Symbol"/>
                        </a:rPr>
                        <a:t>·</a:t>
                      </a:r>
                      <a:r>
                        <a:rPr lang="uk-UA" sz="1800" b="1" dirty="0">
                          <a:solidFill>
                            <a:schemeClr val="tx1"/>
                          </a:solidFill>
                          <a:latin typeface="Times New Roman"/>
                          <a:ea typeface="Symbol"/>
                          <a:cs typeface="Times New Roman"/>
                        </a:rPr>
                        <a:t>    </a:t>
                      </a:r>
                      <a:r>
                        <a:rPr lang="uk-UA" sz="1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самостійне творче складання   завдання;</a:t>
                      </a:r>
                      <a:endParaRPr lang="uk-UA" sz="1800" b="1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indent="107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solidFill>
                            <a:schemeClr val="tx1"/>
                          </a:solidFill>
                          <a:latin typeface="Symbol"/>
                          <a:ea typeface="Symbol"/>
                          <a:cs typeface="Symbol"/>
                        </a:rPr>
                        <a:t>·</a:t>
                      </a:r>
                      <a:r>
                        <a:rPr lang="uk-UA" sz="1800" b="1" dirty="0">
                          <a:solidFill>
                            <a:schemeClr val="tx1"/>
                          </a:solidFill>
                          <a:latin typeface="Times New Roman"/>
                          <a:ea typeface="Symbol"/>
                          <a:cs typeface="Times New Roman"/>
                        </a:rPr>
                        <a:t>    </a:t>
                      </a:r>
                      <a:r>
                        <a:rPr lang="uk-UA" sz="1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самостійне складання завдань за аналогією на новому змісті;</a:t>
                      </a:r>
                      <a:endParaRPr lang="uk-UA" sz="1800" b="1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indent="107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solidFill>
                            <a:schemeClr val="tx1"/>
                          </a:solidFill>
                          <a:latin typeface="Symbol"/>
                          <a:ea typeface="Symbol"/>
                          <a:cs typeface="Symbol"/>
                        </a:rPr>
                        <a:t>·</a:t>
                      </a:r>
                      <a:r>
                        <a:rPr lang="uk-UA" sz="1800" b="1" dirty="0">
                          <a:solidFill>
                            <a:schemeClr val="tx1"/>
                          </a:solidFill>
                          <a:latin typeface="Times New Roman"/>
                          <a:ea typeface="Symbol"/>
                          <a:cs typeface="Times New Roman"/>
                        </a:rPr>
                        <a:t>    </a:t>
                      </a:r>
                      <a:r>
                        <a:rPr lang="uk-UA" sz="1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пошук аналогів у повсякденному житті</a:t>
                      </a:r>
                      <a:endParaRPr lang="uk-UA" sz="1800" b="1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09" marR="670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51157">
                <a:tc>
                  <a:txBody>
                    <a:bodyPr/>
                    <a:lstStyle/>
                    <a:p>
                      <a:pPr indent="2286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5.</a:t>
                      </a:r>
                      <a:endParaRPr lang="uk-UA" sz="18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09" marR="670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Методи, що стимулюють ініціативу, яка проявляється під час діяльності</a:t>
                      </a:r>
                      <a:endParaRPr lang="uk-UA" sz="180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09" marR="670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07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solidFill>
                            <a:schemeClr val="tx1"/>
                          </a:solidFill>
                          <a:latin typeface="Symbol"/>
                          <a:ea typeface="Symbol"/>
                          <a:cs typeface="Symbol"/>
                        </a:rPr>
                        <a:t>·</a:t>
                      </a:r>
                      <a:r>
                        <a:rPr lang="uk-UA" sz="1800" b="1" dirty="0">
                          <a:solidFill>
                            <a:schemeClr val="tx1"/>
                          </a:solidFill>
                          <a:latin typeface="Times New Roman"/>
                          <a:ea typeface="Symbol"/>
                          <a:cs typeface="Times New Roman"/>
                        </a:rPr>
                        <a:t>    </a:t>
                      </a:r>
                      <a:r>
                        <a:rPr lang="uk-UA" sz="1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прийом навмисних помилок;</a:t>
                      </a:r>
                      <a:endParaRPr lang="uk-UA" sz="1800" b="1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indent="107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solidFill>
                            <a:schemeClr val="tx1"/>
                          </a:solidFill>
                          <a:latin typeface="Symbol"/>
                          <a:ea typeface="Symbol"/>
                          <a:cs typeface="Symbol"/>
                        </a:rPr>
                        <a:t>·</a:t>
                      </a:r>
                      <a:r>
                        <a:rPr lang="uk-UA" sz="1800" b="1" dirty="0">
                          <a:solidFill>
                            <a:schemeClr val="tx1"/>
                          </a:solidFill>
                          <a:latin typeface="Times New Roman"/>
                          <a:ea typeface="Symbol"/>
                          <a:cs typeface="Times New Roman"/>
                        </a:rPr>
                        <a:t>    </a:t>
                      </a:r>
                      <a:r>
                        <a:rPr lang="uk-UA" sz="1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прийом спільного з учителем пошуку   розв’язання проблеми;</a:t>
                      </a:r>
                      <a:endParaRPr lang="uk-UA" sz="1800" b="1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indent="107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solidFill>
                            <a:schemeClr val="tx1"/>
                          </a:solidFill>
                          <a:latin typeface="Symbol"/>
                          <a:ea typeface="Symbol"/>
                          <a:cs typeface="Symbol"/>
                        </a:rPr>
                        <a:t>·</a:t>
                      </a:r>
                      <a:r>
                        <a:rPr lang="uk-UA" sz="1800" b="1" dirty="0">
                          <a:solidFill>
                            <a:schemeClr val="tx1"/>
                          </a:solidFill>
                          <a:latin typeface="Times New Roman"/>
                          <a:ea typeface="Symbol"/>
                          <a:cs typeface="Times New Roman"/>
                        </a:rPr>
                        <a:t>    </a:t>
                      </a:r>
                      <a:r>
                        <a:rPr lang="uk-UA" sz="1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прийом «лабіринту», кросворди.</a:t>
                      </a:r>
                      <a:endParaRPr lang="uk-UA" sz="1800" b="1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indent="107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solidFill>
                            <a:schemeClr val="tx1"/>
                          </a:solidFill>
                          <a:latin typeface="Symbol"/>
                          <a:ea typeface="Symbol"/>
                          <a:cs typeface="Symbol"/>
                        </a:rPr>
                        <a:t>·</a:t>
                      </a:r>
                      <a:r>
                        <a:rPr lang="uk-UA" sz="1800" b="1" dirty="0">
                          <a:solidFill>
                            <a:schemeClr val="tx1"/>
                          </a:solidFill>
                          <a:latin typeface="Times New Roman"/>
                          <a:ea typeface="Symbol"/>
                          <a:cs typeface="Times New Roman"/>
                        </a:rPr>
                        <a:t>    </a:t>
                      </a:r>
                      <a:r>
                        <a:rPr lang="uk-UA" sz="1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прийом виконання практичних завдань</a:t>
                      </a:r>
                      <a:endParaRPr lang="uk-UA" sz="1800" b="1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09" marR="670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4071942"/>
            <a:ext cx="7851648" cy="1828800"/>
          </a:xfrm>
        </p:spPr>
        <p:txBody>
          <a:bodyPr>
            <a:normAutofit fontScale="90000"/>
          </a:bodyPr>
          <a:lstStyle/>
          <a:p>
            <a:pPr algn="l"/>
            <a:r>
              <a:rPr lang="uk-UA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“Повноцінними</a:t>
            </a:r>
            <a:r>
              <a:rPr lang="uk-UA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є тільки ті знання, які дитина здобула власною активністю. ”</a:t>
            </a:r>
            <a:br>
              <a:rPr lang="uk-UA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</a:br>
            <a:r>
              <a:rPr lang="uk-UA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/>
            </a:r>
            <a:br>
              <a:rPr lang="uk-UA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</a:br>
            <a:r>
              <a:rPr lang="uk-UA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                 Йоганн </a:t>
            </a:r>
            <a:r>
              <a:rPr lang="uk-UA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Песталоцці</a:t>
            </a:r>
            <a:r>
              <a:rPr lang="uk-UA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/>
            </a:r>
            <a:br>
              <a:rPr lang="uk-UA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</a:br>
            <a:endParaRPr lang="ru-RU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Saved Games\Desktop\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7166"/>
            <a:ext cx="9144000" cy="6865166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accent1">
                <a:lumMod val="75000"/>
              </a:scheme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Saved Games\Desktop\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515092" cy="76438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Saved Games\Desktop\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3445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Saved Games\Desktop\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51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User\Saved Games\Desktop\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86908" cy="69724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500034" y="428604"/>
            <a:ext cx="7851648" cy="1828800"/>
          </a:xfrm>
        </p:spPr>
        <p:txBody>
          <a:bodyPr/>
          <a:lstStyle/>
          <a:p>
            <a:pPr algn="ctr"/>
            <a:r>
              <a:rPr lang="uk-UA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Формування мотивації учнів до навчання</a:t>
            </a:r>
            <a:endParaRPr lang="ru-RU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4ZRJ83rW_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4346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5510994"/>
          </a:xfrm>
        </p:spPr>
        <p:txBody>
          <a:bodyPr>
            <a:normAutofit/>
          </a:bodyPr>
          <a:lstStyle/>
          <a:p>
            <a:pPr algn="ctr"/>
            <a:r>
              <a:rPr lang="uk-UA" sz="8800" i="1" dirty="0" smtClean="0">
                <a:solidFill>
                  <a:schemeClr val="bg1"/>
                </a:solidFill>
              </a:rPr>
              <a:t>творчість</a:t>
            </a:r>
            <a:endParaRPr lang="uk-UA" sz="88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354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8596" y="0"/>
            <a:ext cx="8305800" cy="1143000"/>
          </a:xfrm>
        </p:spPr>
        <p:txBody>
          <a:bodyPr>
            <a:noAutofit/>
          </a:bodyPr>
          <a:lstStyle/>
          <a:p>
            <a:pPr algn="ctr"/>
            <a:r>
              <a:rPr lang="uk-UA" sz="8000" i="1" dirty="0" smtClean="0">
                <a:solidFill>
                  <a:schemeClr val="bg1"/>
                </a:solidFill>
              </a:rPr>
              <a:t>активність</a:t>
            </a:r>
            <a:endParaRPr lang="uk-UA" sz="80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998-42.jpg.1024x1024_q85.jpg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-1857375" y="0"/>
            <a:ext cx="11001375" cy="6858000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-1643106" y="0"/>
            <a:ext cx="8305800" cy="1143000"/>
          </a:xfrm>
        </p:spPr>
        <p:txBody>
          <a:bodyPr>
            <a:noAutofit/>
          </a:bodyPr>
          <a:lstStyle/>
          <a:p>
            <a:r>
              <a:rPr lang="uk-UA" sz="8000" b="1" i="1" dirty="0" smtClean="0">
                <a:solidFill>
                  <a:schemeClr val="bg1">
                    <a:lumMod val="95000"/>
                  </a:schemeClr>
                </a:solidFill>
              </a:rPr>
              <a:t>        радість</a:t>
            </a:r>
            <a:endParaRPr lang="uk-UA" sz="8000" b="1" i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504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00034" y="0"/>
            <a:ext cx="8305800" cy="1143000"/>
          </a:xfrm>
        </p:spPr>
        <p:txBody>
          <a:bodyPr>
            <a:noAutofit/>
          </a:bodyPr>
          <a:lstStyle/>
          <a:p>
            <a:pPr algn="ctr"/>
            <a:r>
              <a:rPr lang="uk-UA" sz="8000" i="1" dirty="0" smtClean="0">
                <a:solidFill>
                  <a:schemeClr val="bg1">
                    <a:lumMod val="95000"/>
                  </a:schemeClr>
                </a:solidFill>
              </a:rPr>
              <a:t>зацікавленість</a:t>
            </a:r>
            <a:endParaRPr lang="uk-UA" sz="8000" i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Saved Games\Desktop\33-1-63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581"/>
            <a:ext cx="9139227" cy="68615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38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57158" y="0"/>
            <a:ext cx="8305800" cy="1347046"/>
          </a:xfrm>
        </p:spPr>
        <p:txBody>
          <a:bodyPr>
            <a:noAutofit/>
          </a:bodyPr>
          <a:lstStyle/>
          <a:p>
            <a:pPr algn="ctr"/>
            <a:r>
              <a:rPr lang="uk-UA" sz="8000" b="1" i="1" dirty="0" smtClean="0">
                <a:solidFill>
                  <a:schemeClr val="bg1">
                    <a:lumMod val="95000"/>
                  </a:schemeClr>
                </a:solidFill>
              </a:rPr>
              <a:t>переконання</a:t>
            </a:r>
            <a:endParaRPr lang="uk-UA" sz="8000" b="1" i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60511_1337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8596" y="0"/>
            <a:ext cx="8305800" cy="1143000"/>
          </a:xfrm>
        </p:spPr>
        <p:txBody>
          <a:bodyPr>
            <a:noAutofit/>
          </a:bodyPr>
          <a:lstStyle/>
          <a:p>
            <a:pPr algn="ctr"/>
            <a:r>
              <a:rPr lang="uk-UA" sz="8000" i="1" dirty="0" smtClean="0"/>
              <a:t>бажання</a:t>
            </a:r>
            <a:endParaRPr lang="uk-UA" sz="8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4282" y="0"/>
            <a:ext cx="8305800" cy="1143000"/>
          </a:xfrm>
        </p:spPr>
        <p:txBody>
          <a:bodyPr>
            <a:normAutofit/>
          </a:bodyPr>
          <a:lstStyle/>
          <a:p>
            <a:r>
              <a:rPr lang="uk-UA" sz="6600" b="1" i="1" dirty="0" smtClean="0">
                <a:solidFill>
                  <a:srgbClr val="00B050"/>
                </a:solidFill>
              </a:rPr>
              <a:t>мікроклімат</a:t>
            </a:r>
            <a:endParaRPr lang="uk-UA" sz="6600" b="1" i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57158" y="0"/>
            <a:ext cx="8305800" cy="1143000"/>
          </a:xfrm>
        </p:spPr>
        <p:txBody>
          <a:bodyPr>
            <a:noAutofit/>
          </a:bodyPr>
          <a:lstStyle/>
          <a:p>
            <a:r>
              <a:rPr lang="uk-UA" sz="8000" b="1" i="1" dirty="0" smtClean="0">
                <a:solidFill>
                  <a:schemeClr val="accent6">
                    <a:lumMod val="50000"/>
                  </a:schemeClr>
                </a:solidFill>
              </a:rPr>
              <a:t>краса</a:t>
            </a:r>
            <a:endParaRPr lang="uk-UA" sz="80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85720" y="5715000"/>
            <a:ext cx="8305800" cy="1143000"/>
          </a:xfrm>
        </p:spPr>
        <p:txBody>
          <a:bodyPr>
            <a:noAutofit/>
          </a:bodyPr>
          <a:lstStyle/>
          <a:p>
            <a:pPr algn="ctr"/>
            <a:r>
              <a:rPr lang="uk-UA" sz="8000" i="1" dirty="0" smtClean="0"/>
              <a:t>гармонія</a:t>
            </a:r>
            <a:endParaRPr lang="uk-UA" sz="8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20160527_1025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uk-UA" sz="88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дії</a:t>
            </a:r>
            <a:endParaRPr lang="uk-UA" sz="88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AM_237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642974" y="-482231"/>
            <a:ext cx="9786974" cy="7340231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142976" y="-357214"/>
            <a:ext cx="8305800" cy="1143000"/>
          </a:xfrm>
        </p:spPr>
        <p:txBody>
          <a:bodyPr>
            <a:normAutofit/>
          </a:bodyPr>
          <a:lstStyle/>
          <a:p>
            <a:pPr algn="ctr"/>
            <a:r>
              <a:rPr lang="uk-UA" sz="5400" dirty="0" smtClean="0">
                <a:solidFill>
                  <a:schemeClr val="bg1"/>
                </a:solidFill>
              </a:rPr>
              <a:t>КМІТЛИВІСТЬ</a:t>
            </a:r>
            <a:endParaRPr lang="uk-UA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0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0"/>
            <a:ext cx="8305800" cy="1143000"/>
          </a:xfrm>
        </p:spPr>
        <p:txBody>
          <a:bodyPr/>
          <a:lstStyle/>
          <a:p>
            <a:r>
              <a:rPr lang="uk-UA" dirty="0" smtClean="0">
                <a:solidFill>
                  <a:schemeClr val="bg1"/>
                </a:solidFill>
              </a:rPr>
              <a:t>Підтримка</a:t>
            </a:r>
            <a:endParaRPr lang="uk-UA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20141002_1210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714744" y="285728"/>
            <a:ext cx="8305800" cy="1143000"/>
          </a:xfrm>
        </p:spPr>
        <p:txBody>
          <a:bodyPr>
            <a:normAutofit/>
          </a:bodyPr>
          <a:lstStyle/>
          <a:p>
            <a:r>
              <a:rPr lang="uk-UA" sz="5400" b="1" i="1" dirty="0" smtClean="0">
                <a:solidFill>
                  <a:schemeClr val="bg1"/>
                </a:solidFill>
              </a:rPr>
              <a:t>Співпраця</a:t>
            </a:r>
            <a:endParaRPr lang="uk-UA" sz="54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60511_1419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81035" y="0"/>
            <a:ext cx="9525035" cy="7143776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0"/>
            <a:ext cx="8548718" cy="1143000"/>
          </a:xfrm>
        </p:spPr>
        <p:txBody>
          <a:bodyPr>
            <a:noAutofit/>
          </a:bodyPr>
          <a:lstStyle/>
          <a:p>
            <a:r>
              <a:rPr lang="uk-UA" sz="6000" b="1" i="1" dirty="0" smtClean="0">
                <a:solidFill>
                  <a:schemeClr val="bg1">
                    <a:lumMod val="95000"/>
                  </a:schemeClr>
                </a:solidFill>
              </a:rPr>
              <a:t>задоволення</a:t>
            </a:r>
            <a:endParaRPr lang="uk-UA" sz="6000" b="1" i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SCF25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4305" y="0"/>
            <a:ext cx="9198305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5700730"/>
          </a:xfrm>
        </p:spPr>
        <p:txBody>
          <a:bodyPr>
            <a:noAutofit/>
          </a:bodyPr>
          <a:lstStyle/>
          <a:p>
            <a:pPr lvl="0" fontAlgn="base">
              <a:spcAft>
                <a:spcPct val="0"/>
              </a:spcAft>
            </a:pPr>
            <a:r>
              <a:rPr lang="uk-UA" sz="2800" b="1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Із програми </a:t>
            </a:r>
            <a:r>
              <a:rPr lang="uk-UA" sz="2800" b="1" dirty="0" smtClean="0">
                <a:solidFill>
                  <a:schemeClr val="bg1"/>
                </a:solidFill>
                <a:ea typeface="Times New Roman" pitchFamily="18" charset="0"/>
                <a:cs typeface="Times New Roman" pitchFamily="18" charset="0"/>
              </a:rPr>
              <a:t>«</a:t>
            </a:r>
            <a:r>
              <a:rPr lang="uk-UA" sz="2800" b="1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Обдарована дитина</a:t>
            </a:r>
            <a:r>
              <a:rPr lang="uk-UA" sz="2800" b="1" dirty="0" smtClean="0">
                <a:solidFill>
                  <a:schemeClr val="bg1"/>
                </a:solidFill>
                <a:ea typeface="Times New Roman" pitchFamily="18" charset="0"/>
                <a:cs typeface="Times New Roman" pitchFamily="18" charset="0"/>
              </a:rPr>
              <a:t>»</a:t>
            </a:r>
            <a:r>
              <a:rPr lang="uk-UA" sz="2800" b="1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2016-2017 рр.</a:t>
            </a:r>
            <a:br>
              <a:rPr lang="uk-UA" sz="2800" b="1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uk-UA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uk-UA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uk-UA" sz="2800" dirty="0" smtClean="0">
                <a:solidFill>
                  <a:schemeClr val="bg1"/>
                </a:solidFill>
                <a:ea typeface="Times New Roman" pitchFamily="18" charset="0"/>
                <a:cs typeface="Times New Roman" pitchFamily="18" charset="0"/>
              </a:rPr>
              <a:t>«</a:t>
            </a:r>
            <a:r>
              <a:rPr lang="uk-UA" sz="2800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Орієнтація на особистість,яка здатна до самоосвіти і саморозвитку,вміє застосовувати здобуті знання,критично мислити,опрацьовувати інформацію,прагне удосконалити власне життя і життя своєї країни.</a:t>
            </a:r>
            <a:r>
              <a:rPr lang="uk-UA" sz="2800" dirty="0" smtClean="0">
                <a:solidFill>
                  <a:schemeClr val="bg1"/>
                </a:solidFill>
                <a:ea typeface="Times New Roman" pitchFamily="18" charset="0"/>
                <a:cs typeface="Times New Roman" pitchFamily="18" charset="0"/>
              </a:rPr>
              <a:t>»</a:t>
            </a:r>
            <a:r>
              <a:rPr lang="uk-UA" sz="2800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</a:t>
            </a:r>
            <a:r>
              <a:rPr lang="uk-UA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uk-UA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uk-UA" sz="2800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Створення оптимальних умов для виявлення,підтримки та розвитку їх творчого потенціалу,самореалізації та самовдосконалення.</a:t>
            </a:r>
            <a:r>
              <a:rPr lang="uk-UA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uk-UA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endParaRPr lang="uk-UA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8596" y="0"/>
            <a:ext cx="8305800" cy="1143000"/>
          </a:xfrm>
        </p:spPr>
        <p:txBody>
          <a:bodyPr>
            <a:noAutofit/>
          </a:bodyPr>
          <a:lstStyle/>
          <a:p>
            <a:pPr algn="ctr"/>
            <a:r>
              <a:rPr lang="uk-UA" sz="8000" b="1" i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результат</a:t>
            </a:r>
            <a:endParaRPr lang="uk-UA" sz="8000" b="1" i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8596" y="0"/>
            <a:ext cx="8305800" cy="1143000"/>
          </a:xfrm>
        </p:spPr>
        <p:txBody>
          <a:bodyPr>
            <a:noAutofit/>
          </a:bodyPr>
          <a:lstStyle/>
          <a:p>
            <a:pPr algn="ctr"/>
            <a:r>
              <a:rPr lang="uk-UA" sz="8000" b="1" i="1" dirty="0" smtClean="0">
                <a:solidFill>
                  <a:schemeClr val="accent1"/>
                </a:solidFill>
              </a:rPr>
              <a:t>успіх</a:t>
            </a:r>
            <a:endParaRPr lang="uk-UA" sz="8000" b="1" i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9246"/>
          <p:cNvPicPr>
            <a:picLocks noChangeAspect="1" noChangeArrowheads="1"/>
          </p:cNvPicPr>
          <p:nvPr/>
        </p:nvPicPr>
        <p:blipFill>
          <a:blip r:embed="rId2"/>
          <a:srcRect l="47395" t="5833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838200" y="304800"/>
            <a:ext cx="6934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uk-UA"/>
          </a:p>
        </p:txBody>
      </p:sp>
      <p:sp>
        <p:nvSpPr>
          <p:cNvPr id="5632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2620962"/>
          </a:xfrm>
        </p:spPr>
        <p:txBody>
          <a:bodyPr>
            <a:normAutofit fontScale="90000"/>
          </a:bodyPr>
          <a:lstStyle/>
          <a:p>
            <a:pPr algn="l" eaLnBrk="1" hangingPunct="1">
              <a:defRPr/>
            </a:pPr>
            <a:r>
              <a:rPr lang="uk-UA" sz="2800" i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Запропоновані інновації в організації навчально-виховного процесу дають високі </a:t>
            </a:r>
            <a:r>
              <a:rPr lang="uk-UA" sz="3200" b="1" i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результати</a:t>
            </a:r>
            <a:r>
              <a:rPr lang="uk-UA" sz="2800" i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:</a:t>
            </a:r>
            <a:br>
              <a:rPr lang="uk-UA" sz="2800" i="1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uk-UA" sz="2800" i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- виникає інтерес до знань</a:t>
            </a:r>
            <a:br>
              <a:rPr lang="uk-UA" sz="2800" i="1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uk-UA" sz="2800" i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- практичне їх застосування</a:t>
            </a:r>
            <a:br>
              <a:rPr lang="uk-UA" sz="2800" i="1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uk-UA" sz="2800" i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- вміння вирішувати проблеми</a:t>
            </a:r>
            <a:br>
              <a:rPr lang="uk-UA" sz="2800" i="1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uk-UA" sz="2800" i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- бажання змінити життя на краще</a:t>
            </a:r>
          </a:p>
        </p:txBody>
      </p:sp>
      <p:sp>
        <p:nvSpPr>
          <p:cNvPr id="56325" name="Rectangle 5"/>
          <p:cNvSpPr>
            <a:spLocks noGrp="1" noChangeArrowheads="1"/>
          </p:cNvSpPr>
          <p:nvPr>
            <p:ph idx="1"/>
          </p:nvPr>
        </p:nvSpPr>
        <p:spPr>
          <a:xfrm>
            <a:off x="428596" y="2928934"/>
            <a:ext cx="8715404" cy="3929066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uk-UA" sz="2400" b="1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Професійним успіхам сприяє</a:t>
            </a:r>
            <a:r>
              <a:rPr lang="uk-UA" sz="2400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: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uk-UA" sz="2400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Тяжіння до прекрасного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uk-UA" sz="2400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Вдосконалення себе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uk-UA" sz="2400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Бачення позитивного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uk-UA" sz="2400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Спонукання до творчості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uk-UA" sz="2400" i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uk-UA" sz="2400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Переконана, що </a:t>
            </a:r>
            <a:r>
              <a:rPr lang="uk-UA" sz="2400" b="1" i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“навчатись</a:t>
            </a:r>
            <a:r>
              <a:rPr lang="uk-UA" sz="2400" b="1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чогось можна лише тоді, коли сам це </a:t>
            </a:r>
            <a:r>
              <a:rPr lang="uk-UA" sz="2400" b="1" i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зробиш</a:t>
            </a:r>
            <a:r>
              <a:rPr lang="uk-UA" sz="2400" i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”</a:t>
            </a:r>
            <a:r>
              <a:rPr lang="uk-UA" sz="2400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. Саме ці слова грецького філософа Аристотеля спонукають до </a:t>
            </a:r>
            <a:r>
              <a:rPr lang="uk-UA" sz="2400" b="1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постійного творчого пошуку.</a:t>
            </a:r>
            <a:r>
              <a:rPr lang="uk-UA" sz="2800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 algn="r" eaLnBrk="1" hangingPunct="1">
              <a:lnSpc>
                <a:spcPct val="80000"/>
              </a:lnSpc>
              <a:buFontTx/>
              <a:buNone/>
              <a:defRPr/>
            </a:pPr>
            <a:r>
              <a:rPr lang="uk-UA" sz="1600" dirty="0" smtClean="0"/>
              <a:t>Ковальчук В.О.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2571744"/>
            <a:ext cx="7851648" cy="1828800"/>
          </a:xfrm>
          <a:scene3d>
            <a:camera prst="perspectiveRight"/>
            <a:lightRig rig="threePt" dir="t"/>
          </a:scene3d>
        </p:spPr>
        <p:txBody>
          <a:bodyPr>
            <a:normAutofit fontScale="90000"/>
          </a:bodyPr>
          <a:lstStyle/>
          <a:p>
            <a:r>
              <a:rPr lang="uk-UA" dirty="0" err="1" smtClean="0">
                <a:ln>
                  <a:solidFill>
                    <a:srgbClr val="FFFF00"/>
                  </a:solidFill>
                </a:ln>
              </a:rPr>
              <a:t>“Блаженна</a:t>
            </a:r>
            <a:r>
              <a:rPr lang="uk-UA" dirty="0" smtClean="0">
                <a:ln>
                  <a:solidFill>
                    <a:srgbClr val="FFFF00"/>
                  </a:solidFill>
                </a:ln>
              </a:rPr>
              <a:t> людина, що насичується від плодів своєї праці і шукає в ній </a:t>
            </a:r>
            <a:r>
              <a:rPr lang="uk-UA" dirty="0" err="1" smtClean="0">
                <a:ln>
                  <a:solidFill>
                    <a:srgbClr val="FFFF00"/>
                  </a:solidFill>
                </a:ln>
              </a:rPr>
              <a:t>утіху.”</a:t>
            </a:r>
            <a:r>
              <a:rPr lang="uk-UA" dirty="0" smtClean="0">
                <a:ln>
                  <a:solidFill>
                    <a:srgbClr val="FFFF00"/>
                  </a:solidFill>
                </a:ln>
              </a:rPr>
              <a:t/>
            </a:r>
            <a:br>
              <a:rPr lang="uk-UA" dirty="0" smtClean="0">
                <a:ln>
                  <a:solidFill>
                    <a:srgbClr val="FFFF00"/>
                  </a:solidFill>
                </a:ln>
              </a:rPr>
            </a:br>
            <a:r>
              <a:rPr lang="uk-UA" dirty="0" smtClean="0">
                <a:ln>
                  <a:solidFill>
                    <a:srgbClr val="FFFF00"/>
                  </a:solidFill>
                </a:ln>
              </a:rPr>
              <a:t/>
            </a:r>
            <a:br>
              <a:rPr lang="uk-UA" dirty="0" smtClean="0">
                <a:ln>
                  <a:solidFill>
                    <a:srgbClr val="FFFF00"/>
                  </a:solidFill>
                </a:ln>
              </a:rPr>
            </a:br>
            <a:r>
              <a:rPr lang="uk-UA" dirty="0" smtClean="0">
                <a:ln>
                  <a:solidFill>
                    <a:srgbClr val="FFFF00"/>
                  </a:solidFill>
                </a:ln>
              </a:rPr>
              <a:t>Святе письмо</a:t>
            </a:r>
            <a:endParaRPr lang="ru-RU" dirty="0">
              <a:ln>
                <a:solidFill>
                  <a:srgbClr val="FFFF00"/>
                </a:solidFill>
              </a:ln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prstTxWarp prst="textChevron">
              <a:avLst/>
            </a:prstTxWarp>
            <a:scene3d>
              <a:camera prst="obliqueTopRight"/>
              <a:lightRig rig="freezing" dir="t">
                <a:rot lat="0" lon="0" rev="5640000"/>
              </a:lightRig>
            </a:scene3d>
            <a:sp3d extrusionH="57150" prstMaterial="flat">
              <a:bevelT h="25400" prst="softRound"/>
            </a:sp3d>
          </a:bodyPr>
          <a:lstStyle/>
          <a:p>
            <a:r>
              <a:rPr lang="uk-UA" dirty="0" smtClean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38100" dist="25400" dir="5400000" algn="tl" rotWithShape="0">
                    <a:srgbClr val="000000">
                      <a:alpha val="43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Дякую за увагу</a:t>
            </a:r>
            <a:endParaRPr lang="uk-UA" dirty="0"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38100" dist="25400" dir="5400000" algn="tl" rotWithShape="0">
                  <a:srgbClr val="000000">
                    <a:alpha val="43000"/>
                  </a:srgbClr>
                </a:outerShdw>
                <a:reflection blurRad="6350" stA="60000" endA="900" endPos="58000" dir="5400000" sy="-100000" algn="bl" rotWithShape="0"/>
              </a:effectLst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71472" y="4214818"/>
            <a:ext cx="7772400" cy="1509712"/>
          </a:xfrm>
        </p:spPr>
        <p:txBody>
          <a:bodyPr>
            <a:normAutofit/>
            <a:scene3d>
              <a:camera prst="perspectiveContrastingRightFacing"/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uk-UA" sz="60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  <a:reflection blurRad="6350" stA="55000" endA="50" endPos="85000" dist="60007" dir="5400000" sy="-100000" algn="bl" rotWithShape="0"/>
                </a:effectLst>
              </a:rPr>
              <a:t>Бажаю успіхів!</a:t>
            </a:r>
            <a:endParaRPr lang="uk-UA" sz="6000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  <a:reflection blurRad="6350" stA="55000" endA="50" endPos="85000" dist="60007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571472" y="2000240"/>
            <a:ext cx="7851648" cy="1828800"/>
          </a:xfrm>
          <a:effectLst>
            <a:glow rad="139700">
              <a:schemeClr val="accent6">
                <a:satMod val="175000"/>
                <a:alpha val="40000"/>
              </a:schemeClr>
            </a:glow>
            <a:reflection blurRad="6350" stA="50000" endA="275" endPos="40000" dist="101600" dir="5400000" sy="-100000" algn="bl" rotWithShape="0"/>
          </a:effectLst>
          <a:scene3d>
            <a:camera prst="perspectiveContrastingRightFacing"/>
            <a:lightRig rig="threePt" dir="t"/>
          </a:scene3d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66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Як навчити учня вчитись</a:t>
            </a:r>
            <a:endParaRPr lang="ru-RU" sz="66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User\Saved Games\Desktop\-1-63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51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User\Saved Games\Desktop\-2-63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2908" y="-114459"/>
            <a:ext cx="9286908" cy="69724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User\Saved Games\Desktop\-3-63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4296"/>
            <a:ext cx="9144000" cy="68651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User\Saved Games\Desktop\3.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358346" cy="70260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1346</TotalTime>
  <Words>200</Words>
  <PresentationFormat>Экран (4:3)</PresentationFormat>
  <Paragraphs>75</Paragraphs>
  <Slides>44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44</vt:i4>
      </vt:variant>
    </vt:vector>
  </HeadingPairs>
  <TitlesOfParts>
    <vt:vector size="46" baseType="lpstr">
      <vt:lpstr>Поток</vt:lpstr>
      <vt:lpstr>1_Поток</vt:lpstr>
      <vt:lpstr>        Формування мотивації учнів до навчання на   уроках української мови та літератури</vt:lpstr>
      <vt:lpstr>“Повноцінними є тільки ті знання, які дитина здобула власною активністю. ”                    Йоганн Песталоцці </vt:lpstr>
      <vt:lpstr>Слайд 3</vt:lpstr>
      <vt:lpstr>Із програми «Обдарована дитина» 2016-2017 рр.  «Орієнтація на особистість,яка здатна до самоосвіти і саморозвитку,вміє застосовувати здобуті знання,критично мислити,опрацьовувати інформацію,прагне удосконалити власне життя і життя своєї країни.»   Створення оптимальних умов для виявлення,підтримки та розвитку їх творчого потенціалу,самореалізації та самовдосконалення. </vt:lpstr>
      <vt:lpstr>Як навчити учня вчитись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Формування мотивації учнів до навчання</vt:lpstr>
      <vt:lpstr>творчість</vt:lpstr>
      <vt:lpstr>активність</vt:lpstr>
      <vt:lpstr>        радість</vt:lpstr>
      <vt:lpstr>зацікавленість</vt:lpstr>
      <vt:lpstr>переконання</vt:lpstr>
      <vt:lpstr>бажання</vt:lpstr>
      <vt:lpstr>мікроклімат</vt:lpstr>
      <vt:lpstr>краса</vt:lpstr>
      <vt:lpstr>гармонія</vt:lpstr>
      <vt:lpstr>дії</vt:lpstr>
      <vt:lpstr>КМІТЛИВІСТЬ</vt:lpstr>
      <vt:lpstr>Підтримка</vt:lpstr>
      <vt:lpstr>Співпраця</vt:lpstr>
      <vt:lpstr>задоволення</vt:lpstr>
      <vt:lpstr>результат</vt:lpstr>
      <vt:lpstr>успіх</vt:lpstr>
      <vt:lpstr>Запропоновані інновації в організації навчально-виховного процесу дають високі результати: - виникає інтерес до знань - практичне їх застосування - вміння вирішувати проблеми - бажання змінити життя на краще</vt:lpstr>
      <vt:lpstr>“Блаженна людина, що насичується від плодів своєї праці і шукає в ній утіху.”  Святе письмо</vt:lpstr>
      <vt:lpstr>Дякую за увагу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Computer</cp:lastModifiedBy>
  <cp:revision>36</cp:revision>
  <dcterms:created xsi:type="dcterms:W3CDTF">2017-02-13T17:45:12Z</dcterms:created>
  <dcterms:modified xsi:type="dcterms:W3CDTF">2017-03-10T10:18:17Z</dcterms:modified>
</cp:coreProperties>
</file>